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0.xml" ContentType="application/vnd.openxmlformats-officedocument.presentationml.tags+xml"/>
  <Override PartName="/ppt/notesSlides/notesSlide8.xml" ContentType="application/vnd.openxmlformats-officedocument.presentationml.notesSlide+xml"/>
  <Override PartName="/ppt/tags/tag41.xml" ContentType="application/vnd.openxmlformats-officedocument.presentationml.tags+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7"/>
  </p:notesMasterIdLst>
  <p:handoutMasterIdLst>
    <p:handoutMasterId r:id="rId28"/>
  </p:handoutMasterIdLst>
  <p:sldIdLst>
    <p:sldId id="2076137917" r:id="rId6"/>
    <p:sldId id="2076137918" r:id="rId7"/>
    <p:sldId id="2076137911" r:id="rId8"/>
    <p:sldId id="1370" r:id="rId9"/>
    <p:sldId id="2076137919" r:id="rId10"/>
    <p:sldId id="2076137922" r:id="rId11"/>
    <p:sldId id="2076137933" r:id="rId12"/>
    <p:sldId id="2076137942" r:id="rId13"/>
    <p:sldId id="2076137947" r:id="rId14"/>
    <p:sldId id="2076137923" r:id="rId15"/>
    <p:sldId id="2076137943" r:id="rId16"/>
    <p:sldId id="2076137944" r:id="rId17"/>
    <p:sldId id="2076137946" r:id="rId18"/>
    <p:sldId id="2076137924" r:id="rId19"/>
    <p:sldId id="2076137948" r:id="rId20"/>
    <p:sldId id="2076137935" r:id="rId21"/>
    <p:sldId id="2076137939" r:id="rId22"/>
    <p:sldId id="2076137940" r:id="rId23"/>
    <p:sldId id="2076137941" r:id="rId24"/>
    <p:sldId id="2076137920" r:id="rId25"/>
    <p:sldId id="2076137921" r:id="rId26"/>
  </p:sldIdLst>
  <p:sldSz cx="12436475" cy="6994525"/>
  <p:notesSz cx="6858000" cy="9144000"/>
  <p:custDataLst>
    <p:tags r:id="rId2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42"/>
            <p14:sldId id="2076137947"/>
            <p14:sldId id="2076137923"/>
            <p14:sldId id="2076137943"/>
            <p14:sldId id="2076137944"/>
            <p14:sldId id="2076137946"/>
            <p14:sldId id="2076137924"/>
            <p14:sldId id="2076137948"/>
            <p14:sldId id="2076137935"/>
            <p14:sldId id="2076137939"/>
            <p14:sldId id="2076137940"/>
            <p14:sldId id="207613794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varScale="1">
        <p:scale>
          <a:sx n="89" d="100"/>
          <a:sy n="89" d="100"/>
        </p:scale>
        <p:origin x="1434" y="8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7/22/2020 2:24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7/22/2020 2:23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jamesserra.com/archive/2019/12/azure-synapse-analytics-power-bi/"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2:23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8820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2:23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24685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https://www.jamesserra.com/archive/2019/12/azure-synapse-analytics-power-bi/</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2:23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32908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2:23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15980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TB detailed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86531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7/22/2020 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Power BI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E34D73-43F5-4ADE-9C38-7A08FE207564}"/>
              </a:ext>
            </a:extLst>
          </p:cNvPr>
          <p:cNvSpPr>
            <a:spLocks noGrp="1"/>
          </p:cNvSpPr>
          <p:nvPr>
            <p:ph type="title"/>
          </p:nvPr>
        </p:nvSpPr>
        <p:spPr/>
        <p:txBody>
          <a:bodyPr/>
          <a:lstStyle/>
          <a:p>
            <a:r>
              <a:rPr lang="en-US" dirty="0"/>
              <a:t>Work with Power BI in the Develop hub</a:t>
            </a:r>
          </a:p>
        </p:txBody>
      </p:sp>
      <p:sp>
        <p:nvSpPr>
          <p:cNvPr id="4" name="Text Placeholder 3">
            <a:extLst>
              <a:ext uri="{FF2B5EF4-FFF2-40B4-BE49-F238E27FC236}">
                <a16:creationId xmlns:a16="http://schemas.microsoft.com/office/drawing/2014/main" id="{E9B1025A-222E-40ED-A58D-61214C8FAC05}"/>
              </a:ext>
            </a:extLst>
          </p:cNvPr>
          <p:cNvSpPr>
            <a:spLocks noGrp="1"/>
          </p:cNvSpPr>
          <p:nvPr>
            <p:ph type="body" sz="quarter" idx="10"/>
          </p:nvPr>
        </p:nvSpPr>
        <p:spPr>
          <a:xfrm>
            <a:off x="595915" y="1464074"/>
            <a:ext cx="11239464" cy="430887"/>
          </a:xfrm>
        </p:spPr>
        <p:txBody>
          <a:bodyPr/>
          <a:lstStyle/>
          <a:p>
            <a:pPr marL="0" indent="0">
              <a:buNone/>
            </a:pPr>
            <a:endParaRPr lang="en-US" dirty="0"/>
          </a:p>
        </p:txBody>
      </p:sp>
      <p:pic>
        <p:nvPicPr>
          <p:cNvPr id="5" name="Picture 4">
            <a:extLst>
              <a:ext uri="{FF2B5EF4-FFF2-40B4-BE49-F238E27FC236}">
                <a16:creationId xmlns:a16="http://schemas.microsoft.com/office/drawing/2014/main" id="{06C0D6B9-C0E2-43DD-9E7E-C1BBF38CA8E7}"/>
              </a:ext>
            </a:extLst>
          </p:cNvPr>
          <p:cNvPicPr>
            <a:picLocks noChangeAspect="1"/>
          </p:cNvPicPr>
          <p:nvPr/>
        </p:nvPicPr>
        <p:blipFill>
          <a:blip r:embed="rId2"/>
          <a:stretch>
            <a:fillRect/>
          </a:stretch>
        </p:blipFill>
        <p:spPr>
          <a:xfrm>
            <a:off x="584200" y="1229230"/>
            <a:ext cx="8405588" cy="5380186"/>
          </a:xfrm>
          <a:prstGeom prst="rect">
            <a:avLst/>
          </a:prstGeom>
        </p:spPr>
      </p:pic>
    </p:spTree>
    <p:extLst>
      <p:ext uri="{BB962C8B-B14F-4D97-AF65-F5344CB8AC3E}">
        <p14:creationId xmlns:p14="http://schemas.microsoft.com/office/powerpoint/2010/main" val="12714552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4E9F-76C2-4AFF-B430-1F03C2F15A83}"/>
              </a:ext>
            </a:extLst>
          </p:cNvPr>
          <p:cNvSpPr>
            <a:spLocks noGrp="1"/>
          </p:cNvSpPr>
          <p:nvPr>
            <p:ph type="title"/>
          </p:nvPr>
        </p:nvSpPr>
        <p:spPr/>
        <p:txBody>
          <a:bodyPr/>
          <a:lstStyle/>
          <a:p>
            <a:r>
              <a:rPr lang="en-US" dirty="0"/>
              <a:t>Create datasets with Power BI Desktop</a:t>
            </a:r>
          </a:p>
        </p:txBody>
      </p:sp>
      <p:pic>
        <p:nvPicPr>
          <p:cNvPr id="4" name="Picture 3">
            <a:extLst>
              <a:ext uri="{FF2B5EF4-FFF2-40B4-BE49-F238E27FC236}">
                <a16:creationId xmlns:a16="http://schemas.microsoft.com/office/drawing/2014/main" id="{D0F60B84-ACCC-49CA-9B6D-11D7FE474A6B}"/>
              </a:ext>
            </a:extLst>
          </p:cNvPr>
          <p:cNvPicPr>
            <a:picLocks noChangeAspect="1"/>
          </p:cNvPicPr>
          <p:nvPr/>
        </p:nvPicPr>
        <p:blipFill>
          <a:blip r:embed="rId2"/>
          <a:stretch>
            <a:fillRect/>
          </a:stretch>
        </p:blipFill>
        <p:spPr>
          <a:xfrm>
            <a:off x="656555" y="1668462"/>
            <a:ext cx="10706800" cy="4974736"/>
          </a:xfrm>
          <a:prstGeom prst="rect">
            <a:avLst/>
          </a:prstGeom>
        </p:spPr>
      </p:pic>
      <p:sp>
        <p:nvSpPr>
          <p:cNvPr id="5" name="Rectangle 4">
            <a:extLst>
              <a:ext uri="{FF2B5EF4-FFF2-40B4-BE49-F238E27FC236}">
                <a16:creationId xmlns:a16="http://schemas.microsoft.com/office/drawing/2014/main" id="{1A6092F1-2D75-4E18-8462-C6E5297C06FF}"/>
              </a:ext>
            </a:extLst>
          </p:cNvPr>
          <p:cNvSpPr/>
          <p:nvPr/>
        </p:nvSpPr>
        <p:spPr>
          <a:xfrm>
            <a:off x="600059" y="1062835"/>
            <a:ext cx="5668411" cy="369332"/>
          </a:xfrm>
          <a:prstGeom prst="rect">
            <a:avLst/>
          </a:prstGeom>
        </p:spPr>
        <p:txBody>
          <a:bodyPr wrap="none">
            <a:spAutoFit/>
          </a:bodyPr>
          <a:lstStyle/>
          <a:p>
            <a:r>
              <a:rPr lang="en-US" dirty="0"/>
              <a:t>Click </a:t>
            </a:r>
            <a:r>
              <a:rPr lang="en-US" b="1" dirty="0"/>
              <a:t>New Power BI dataset</a:t>
            </a:r>
            <a:r>
              <a:rPr lang="en-US" dirty="0"/>
              <a:t> under Power BI datasets </a:t>
            </a:r>
          </a:p>
        </p:txBody>
      </p:sp>
    </p:spTree>
    <p:extLst>
      <p:ext uri="{BB962C8B-B14F-4D97-AF65-F5344CB8AC3E}">
        <p14:creationId xmlns:p14="http://schemas.microsoft.com/office/powerpoint/2010/main" val="10275239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15CE-AB3C-4727-8C76-BD96C5F92057}"/>
              </a:ext>
            </a:extLst>
          </p:cNvPr>
          <p:cNvSpPr>
            <a:spLocks noGrp="1"/>
          </p:cNvSpPr>
          <p:nvPr>
            <p:ph type="title"/>
          </p:nvPr>
        </p:nvSpPr>
        <p:spPr/>
        <p:txBody>
          <a:bodyPr/>
          <a:lstStyle/>
          <a:p>
            <a:r>
              <a:rPr lang="en-US" dirty="0"/>
              <a:t>Create </a:t>
            </a:r>
            <a:r>
              <a:rPr lang="en-US" dirty="0" err="1"/>
              <a:t>PowerBI</a:t>
            </a:r>
            <a:r>
              <a:rPr lang="en-US" dirty="0"/>
              <a:t> reports in Synapse</a:t>
            </a:r>
          </a:p>
        </p:txBody>
      </p:sp>
      <p:sp>
        <p:nvSpPr>
          <p:cNvPr id="3" name="Text Placeholder 2">
            <a:extLst>
              <a:ext uri="{FF2B5EF4-FFF2-40B4-BE49-F238E27FC236}">
                <a16:creationId xmlns:a16="http://schemas.microsoft.com/office/drawing/2014/main" id="{F66ADEBC-9D1D-4528-9550-F2A9D3DBC2F7}"/>
              </a:ext>
            </a:extLst>
          </p:cNvPr>
          <p:cNvSpPr>
            <a:spLocks noGrp="1"/>
          </p:cNvSpPr>
          <p:nvPr>
            <p:ph type="body" sz="quarter" idx="10"/>
          </p:nvPr>
        </p:nvSpPr>
        <p:spPr>
          <a:xfrm>
            <a:off x="503237" y="1159953"/>
            <a:ext cx="9525000" cy="307777"/>
          </a:xfrm>
        </p:spPr>
        <p:txBody>
          <a:bodyPr/>
          <a:lstStyle/>
          <a:p>
            <a:r>
              <a:rPr lang="en-US" sz="2000" dirty="0"/>
              <a:t>Click </a:t>
            </a:r>
            <a:r>
              <a:rPr lang="en-US" sz="2000" b="1" dirty="0"/>
              <a:t>+</a:t>
            </a:r>
            <a:r>
              <a:rPr lang="en-US" sz="2000" dirty="0"/>
              <a:t> at the top of the </a:t>
            </a:r>
            <a:r>
              <a:rPr lang="en-US" sz="2000" b="1" dirty="0"/>
              <a:t>Develop</a:t>
            </a:r>
            <a:r>
              <a:rPr lang="en-US" sz="2000" dirty="0"/>
              <a:t> tab</a:t>
            </a:r>
          </a:p>
        </p:txBody>
      </p:sp>
      <p:pic>
        <p:nvPicPr>
          <p:cNvPr id="4" name="Picture 3">
            <a:extLst>
              <a:ext uri="{FF2B5EF4-FFF2-40B4-BE49-F238E27FC236}">
                <a16:creationId xmlns:a16="http://schemas.microsoft.com/office/drawing/2014/main" id="{21BD4DF1-0997-4B1D-B9E6-A7CF251EFAB0}"/>
              </a:ext>
            </a:extLst>
          </p:cNvPr>
          <p:cNvPicPr>
            <a:picLocks noChangeAspect="1"/>
          </p:cNvPicPr>
          <p:nvPr/>
        </p:nvPicPr>
        <p:blipFill>
          <a:blip r:embed="rId2"/>
          <a:srcRect/>
          <a:stretch/>
        </p:blipFill>
        <p:spPr>
          <a:xfrm>
            <a:off x="1036638" y="1596355"/>
            <a:ext cx="9938850" cy="4990069"/>
          </a:xfrm>
          <a:prstGeom prst="rect">
            <a:avLst/>
          </a:prstGeom>
        </p:spPr>
      </p:pic>
    </p:spTree>
    <p:extLst>
      <p:ext uri="{BB962C8B-B14F-4D97-AF65-F5344CB8AC3E}">
        <p14:creationId xmlns:p14="http://schemas.microsoft.com/office/powerpoint/2010/main" val="12150283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Performance Optimization</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Options to retrieve data in Power BI</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3343" y="1211262"/>
            <a:ext cx="11239464" cy="5478423"/>
          </a:xfrm>
        </p:spPr>
        <p:txBody>
          <a:bodyPr/>
          <a:lstStyle/>
          <a:p>
            <a:pPr marL="12305" indent="0">
              <a:spcBef>
                <a:spcPts val="790"/>
              </a:spcBef>
              <a:buNone/>
              <a:tabLst>
                <a:tab pos="246750" algn="l"/>
              </a:tabLst>
            </a:pPr>
            <a:r>
              <a:rPr lang="en-US" dirty="0"/>
              <a:t>Import: </a:t>
            </a:r>
          </a:p>
          <a:p>
            <a:pPr marL="12305" indent="0">
              <a:spcBef>
                <a:spcPts val="790"/>
              </a:spcBef>
              <a:buNone/>
              <a:tabLst>
                <a:tab pos="246750" algn="l"/>
              </a:tabLst>
            </a:pPr>
            <a:r>
              <a:rPr lang="en-US" dirty="0"/>
              <a:t>	</a:t>
            </a:r>
            <a:r>
              <a:rPr lang="en-US" sz="2000" dirty="0"/>
              <a:t>data imported into memory</a:t>
            </a:r>
            <a:endParaRPr lang="en-US" dirty="0"/>
          </a:p>
          <a:p>
            <a:pPr marL="12305" indent="0">
              <a:spcBef>
                <a:spcPts val="790"/>
              </a:spcBef>
              <a:buNone/>
              <a:tabLst>
                <a:tab pos="246750" algn="l"/>
              </a:tabLst>
            </a:pPr>
            <a:r>
              <a:rPr lang="en-US" dirty="0" err="1"/>
              <a:t>DirectQuery</a:t>
            </a:r>
            <a:r>
              <a:rPr lang="en-US" dirty="0"/>
              <a:t>: </a:t>
            </a:r>
          </a:p>
          <a:p>
            <a:pPr marL="12305" indent="0">
              <a:spcBef>
                <a:spcPts val="790"/>
              </a:spcBef>
              <a:buNone/>
              <a:tabLst>
                <a:tab pos="246750" algn="l"/>
              </a:tabLst>
            </a:pPr>
            <a:r>
              <a:rPr lang="en-US" dirty="0"/>
              <a:t>	</a:t>
            </a:r>
            <a:r>
              <a:rPr lang="en-US" sz="2000" dirty="0"/>
              <a:t>query data source as you interact with visualizations</a:t>
            </a:r>
            <a:endParaRPr lang="en-US" dirty="0"/>
          </a:p>
          <a:p>
            <a:pPr marL="12305" indent="0">
              <a:spcBef>
                <a:spcPts val="790"/>
              </a:spcBef>
              <a:buNone/>
              <a:tabLst>
                <a:tab pos="246750" algn="l"/>
              </a:tabLst>
            </a:pPr>
            <a:r>
              <a:rPr lang="en-US" dirty="0"/>
              <a:t>Composite model:</a:t>
            </a:r>
          </a:p>
          <a:p>
            <a:pPr marL="12305" indent="0">
              <a:spcBef>
                <a:spcPts val="790"/>
              </a:spcBef>
              <a:buNone/>
              <a:tabLst>
                <a:tab pos="246750" algn="l"/>
              </a:tabLst>
            </a:pPr>
            <a:r>
              <a:rPr lang="en-US" dirty="0"/>
              <a:t>	</a:t>
            </a:r>
            <a:r>
              <a:rPr lang="en-US" sz="2000" dirty="0"/>
              <a:t>combine data from a mix of </a:t>
            </a:r>
            <a:r>
              <a:rPr lang="en-US" sz="2000" dirty="0" err="1"/>
              <a:t>DirectQuery</a:t>
            </a:r>
            <a:r>
              <a:rPr lang="en-US" sz="2000" dirty="0"/>
              <a:t> sources and imported data</a:t>
            </a:r>
            <a:endParaRPr lang="en-US" dirty="0"/>
          </a:p>
          <a:p>
            <a:pPr marL="12305" indent="0">
              <a:spcBef>
                <a:spcPts val="790"/>
              </a:spcBef>
              <a:buNone/>
              <a:tabLst>
                <a:tab pos="246750" algn="l"/>
              </a:tabLst>
            </a:pPr>
            <a:r>
              <a:rPr lang="en-US" dirty="0"/>
              <a:t>Dual Storage Mode:</a:t>
            </a:r>
          </a:p>
          <a:p>
            <a:pPr marL="12305" indent="0">
              <a:spcBef>
                <a:spcPts val="790"/>
              </a:spcBef>
              <a:buNone/>
              <a:tabLst>
                <a:tab pos="246750" algn="l"/>
              </a:tabLst>
            </a:pPr>
            <a:r>
              <a:rPr lang="en-US" sz="2400" dirty="0"/>
              <a:t>	 </a:t>
            </a:r>
            <a:r>
              <a:rPr lang="en-US" sz="2000" dirty="0"/>
              <a:t>depending on the context of the query tables can act as either cached (imported) or not cached</a:t>
            </a:r>
            <a:endParaRPr lang="en-US" sz="2400" dirty="0"/>
          </a:p>
          <a:p>
            <a:pPr marL="12305" indent="0">
              <a:spcBef>
                <a:spcPts val="790"/>
              </a:spcBef>
              <a:buNone/>
              <a:tabLst>
                <a:tab pos="246750" algn="l"/>
              </a:tabLst>
            </a:pPr>
            <a:r>
              <a:rPr lang="en-US" dirty="0"/>
              <a:t>Aggregations:</a:t>
            </a:r>
          </a:p>
          <a:p>
            <a:pPr marL="12305" indent="0">
              <a:spcBef>
                <a:spcPts val="790"/>
              </a:spcBef>
              <a:buNone/>
              <a:tabLst>
                <a:tab pos="246750" algn="l"/>
              </a:tabLst>
            </a:pPr>
            <a:r>
              <a:rPr lang="en-US" dirty="0"/>
              <a:t>	 </a:t>
            </a:r>
            <a:r>
              <a:rPr lang="en-US" sz="2000" dirty="0"/>
              <a:t>an aggregated table (in-memory) from an underlying detail table (</a:t>
            </a:r>
            <a:r>
              <a:rPr lang="en-US" sz="2000" dirty="0" err="1"/>
              <a:t>DirectQuery</a:t>
            </a:r>
            <a:r>
              <a:rPr lang="en-US" sz="2000" dirty="0"/>
              <a:t>)</a:t>
            </a:r>
            <a:endParaRPr lang="en-US" sz="2400" dirty="0"/>
          </a:p>
        </p:txBody>
      </p:sp>
    </p:spTree>
    <p:extLst>
      <p:ext uri="{BB962C8B-B14F-4D97-AF65-F5344CB8AC3E}">
        <p14:creationId xmlns:p14="http://schemas.microsoft.com/office/powerpoint/2010/main" val="16131269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Result-set caching</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016210"/>
          </a:xfrm>
        </p:spPr>
        <p:txBody>
          <a:bodyPr/>
          <a:lstStyle/>
          <a:p>
            <a:pPr marL="12305" indent="0">
              <a:spcBef>
                <a:spcPts val="790"/>
              </a:spcBef>
              <a:buNone/>
              <a:tabLst>
                <a:tab pos="246750" algn="l"/>
              </a:tabLst>
            </a:pPr>
            <a:r>
              <a:rPr lang="en-US" dirty="0"/>
              <a:t>Automatically caches query results in the user database for repetitive use. This allows subsequent query executions to get results directly from the persisted cache so </a:t>
            </a:r>
            <a:r>
              <a:rPr lang="en-US" dirty="0" err="1"/>
              <a:t>recomputation</a:t>
            </a:r>
            <a:r>
              <a:rPr lang="en-US" dirty="0"/>
              <a:t> is not needed. Result set caching improves query performance (down to milliseconds) and reduces compute resource usage. In addition, queries using cached results set </a:t>
            </a:r>
            <a:r>
              <a:rPr lang="en-US" i="1" dirty="0"/>
              <a:t>do not use any concurrency slots</a:t>
            </a:r>
            <a:r>
              <a:rPr lang="en-US" dirty="0"/>
              <a:t> in Azure Synapse Analytics and thus do not count against existing concurrency limits</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Materialized views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118803"/>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 view that pre-computes, stores, and maintains its data in SQL DW just like a table. There’s no </a:t>
            </a:r>
            <a:r>
              <a:rPr lang="en-US" dirty="0" err="1"/>
              <a:t>recomputation</a:t>
            </a:r>
            <a:r>
              <a:rPr lang="en-US" dirty="0"/>
              <a:t> needed each time when a materialized view is used. Queries that use all or a subset of the data in materialized views can get faster performance. Even better, queries can use a materialized view without making direct reference to it, so there’s no need to change application code</a:t>
            </a:r>
          </a:p>
        </p:txBody>
      </p:sp>
    </p:spTree>
    <p:extLst>
      <p:ext uri="{BB962C8B-B14F-4D97-AF65-F5344CB8AC3E}">
        <p14:creationId xmlns:p14="http://schemas.microsoft.com/office/powerpoint/2010/main" val="8392712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4004-0875-46C0-93B2-9FC007B8B09B}"/>
              </a:ext>
            </a:extLst>
          </p:cNvPr>
          <p:cNvSpPr>
            <a:spLocks noGrp="1"/>
          </p:cNvSpPr>
          <p:nvPr>
            <p:ph type="title"/>
          </p:nvPr>
        </p:nvSpPr>
        <p:spPr/>
        <p:txBody>
          <a:bodyPr/>
          <a:lstStyle/>
          <a:p>
            <a:r>
              <a:rPr lang="en-US" dirty="0"/>
              <a:t>Performance optimization end-to-end</a:t>
            </a:r>
          </a:p>
        </p:txBody>
      </p:sp>
      <p:pic>
        <p:nvPicPr>
          <p:cNvPr id="1026" name="Picture 2">
            <a:extLst>
              <a:ext uri="{FF2B5EF4-FFF2-40B4-BE49-F238E27FC236}">
                <a16:creationId xmlns:a16="http://schemas.microsoft.com/office/drawing/2014/main" id="{8B7A270F-7D07-4EA0-A985-BEB7EBD2D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042216"/>
            <a:ext cx="10363200" cy="519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6470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E989-E8B9-4B0F-975D-5CADDEED7885}"/>
              </a:ext>
            </a:extLst>
          </p:cNvPr>
          <p:cNvSpPr>
            <a:spLocks noGrp="1"/>
          </p:cNvSpPr>
          <p:nvPr>
            <p:ph type="title"/>
          </p:nvPr>
        </p:nvSpPr>
        <p:spPr/>
        <p:txBody>
          <a:bodyPr/>
          <a:lstStyle/>
          <a:p>
            <a:r>
              <a:rPr lang="en-US" dirty="0"/>
              <a:t>SQL Pool resource allocation</a:t>
            </a:r>
          </a:p>
        </p:txBody>
      </p:sp>
      <p:sp>
        <p:nvSpPr>
          <p:cNvPr id="3" name="Text Placeholder 2">
            <a:extLst>
              <a:ext uri="{FF2B5EF4-FFF2-40B4-BE49-F238E27FC236}">
                <a16:creationId xmlns:a16="http://schemas.microsoft.com/office/drawing/2014/main" id="{8B81B998-BFCB-4413-B09A-7D84A61F1797}"/>
              </a:ext>
            </a:extLst>
          </p:cNvPr>
          <p:cNvSpPr>
            <a:spLocks noGrp="1"/>
          </p:cNvSpPr>
          <p:nvPr>
            <p:ph type="body" sz="quarter" idx="10"/>
          </p:nvPr>
        </p:nvSpPr>
        <p:spPr>
          <a:xfrm>
            <a:off x="595915" y="1464074"/>
            <a:ext cx="11239464" cy="2499146"/>
          </a:xfrm>
        </p:spPr>
        <p:txBody>
          <a:bodyPr/>
          <a:lstStyle/>
          <a:p>
            <a:pPr marL="0" indent="0">
              <a:buNone/>
            </a:pPr>
            <a:r>
              <a:rPr lang="en-US" dirty="0"/>
              <a:t>DWU units</a:t>
            </a:r>
          </a:p>
          <a:p>
            <a:pPr marL="0" indent="0">
              <a:buNone/>
            </a:pPr>
            <a:endParaRPr lang="en-US" dirty="0"/>
          </a:p>
          <a:p>
            <a:pPr marL="0" indent="0">
              <a:buNone/>
            </a:pPr>
            <a:r>
              <a:rPr lang="en-US" dirty="0"/>
              <a:t>Resource classes, workload management</a:t>
            </a:r>
          </a:p>
          <a:p>
            <a:pPr marL="0" indent="0">
              <a:buNone/>
            </a:pPr>
            <a:endParaRPr lang="en-US" dirty="0"/>
          </a:p>
          <a:p>
            <a:pPr marL="0" indent="0">
              <a:buNone/>
            </a:pPr>
            <a:r>
              <a:rPr lang="en-US" dirty="0"/>
              <a:t>Synapse SQL Pool vs. Azure Analysis Services</a:t>
            </a:r>
          </a:p>
        </p:txBody>
      </p:sp>
    </p:spTree>
    <p:extLst>
      <p:ext uri="{BB962C8B-B14F-4D97-AF65-F5344CB8AC3E}">
        <p14:creationId xmlns:p14="http://schemas.microsoft.com/office/powerpoint/2010/main" val="24144990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2757678"/>
          </a:xfrm>
        </p:spPr>
        <p:txBody>
          <a:bodyPr/>
          <a:lstStyle/>
          <a:p>
            <a:endParaRPr lang="it-IT" b="1" dirty="0"/>
          </a:p>
          <a:p>
            <a:r>
              <a:rPr lang="it-IT" sz="2400" b="1" dirty="0"/>
              <a:t>Synapse and Power BI Workspaces</a:t>
            </a:r>
          </a:p>
          <a:p>
            <a:r>
              <a:rPr lang="it-IT" sz="2400" b="1" dirty="0"/>
              <a:t>Power BI in Synapse Studio</a:t>
            </a:r>
          </a:p>
          <a:p>
            <a:r>
              <a:rPr lang="it-IT" sz="2400" b="1" dirty="0"/>
              <a:t>Performance optimization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546122" cy="1107996"/>
          </a:xfrm>
        </p:spPr>
        <p:txBody>
          <a:bodyPr/>
          <a:lstStyle/>
          <a:p>
            <a:r>
              <a:rPr lang="en-US" dirty="0"/>
              <a:t>Power BI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Synapse and Power BI</a:t>
            </a:r>
          </a:p>
          <a:p>
            <a:pPr marL="287338" lvl="1" indent="0">
              <a:buNone/>
            </a:pPr>
            <a:r>
              <a:rPr lang="en-US" sz="1800" dirty="0">
                <a:solidFill>
                  <a:schemeClr val="tx1"/>
                </a:solidFill>
              </a:rPr>
              <a:t>Managing Power BI workspaces in Synapse Analytics</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Power BI in Synapse</a:t>
            </a:r>
          </a:p>
          <a:p>
            <a:pPr marL="287338" lvl="1" indent="0">
              <a:buNone/>
            </a:pPr>
            <a:r>
              <a:rPr lang="en-US" sz="1800" dirty="0">
                <a:solidFill>
                  <a:schemeClr val="tx1"/>
                </a:solidFill>
              </a:rPr>
              <a:t>Working with Power BI features in Synapse Studio</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Performance optimization</a:t>
            </a:r>
          </a:p>
          <a:p>
            <a:pPr marL="287338" lvl="1" indent="0">
              <a:buNone/>
            </a:pPr>
            <a:r>
              <a:rPr lang="en-US" sz="1800" dirty="0">
                <a:solidFill>
                  <a:schemeClr val="tx1"/>
                </a:solidFill>
              </a:rPr>
              <a:t>Improving Power BI performance with Synapse Analytics features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Synapse and Power BI</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Connecting a Power BI Workspace in Synapse</a:t>
            </a:r>
          </a:p>
        </p:txBody>
      </p:sp>
      <p:sp>
        <p:nvSpPr>
          <p:cNvPr id="5" name="Text Placeholder 4">
            <a:extLst>
              <a:ext uri="{FF2B5EF4-FFF2-40B4-BE49-F238E27FC236}">
                <a16:creationId xmlns:a16="http://schemas.microsoft.com/office/drawing/2014/main" id="{FEC8CDBB-FF05-4D8C-A653-4B63310CC990}"/>
              </a:ext>
            </a:extLst>
          </p:cNvPr>
          <p:cNvSpPr>
            <a:spLocks noGrp="1"/>
          </p:cNvSpPr>
          <p:nvPr>
            <p:ph type="body" sz="quarter" idx="10"/>
          </p:nvPr>
        </p:nvSpPr>
        <p:spPr>
          <a:xfrm>
            <a:off x="595915" y="1464074"/>
            <a:ext cx="5469922" cy="2215991"/>
          </a:xfrm>
        </p:spPr>
        <p:txBody>
          <a:bodyPr/>
          <a:lstStyle/>
          <a:p>
            <a:r>
              <a:rPr lang="en-US" b="1" dirty="0"/>
              <a:t>Link the Power BI workspace in an Azure Synapse workspace</a:t>
            </a:r>
          </a:p>
          <a:p>
            <a:pPr marL="0" indent="0">
              <a:buNone/>
            </a:pPr>
            <a:endParaRPr lang="en-US" sz="1600" b="1" dirty="0"/>
          </a:p>
          <a:p>
            <a:pPr marL="0" indent="0">
              <a:buNone/>
            </a:pPr>
            <a:r>
              <a:rPr lang="en-US" sz="1600" b="1" dirty="0"/>
              <a:t>Manage &gt; External connections &gt; Linked services &gt; New &gt;  Power BI</a:t>
            </a:r>
          </a:p>
          <a:p>
            <a:endParaRPr lang="en-US" dirty="0"/>
          </a:p>
        </p:txBody>
      </p:sp>
      <p:pic>
        <p:nvPicPr>
          <p:cNvPr id="6" name="Picture 5">
            <a:extLst>
              <a:ext uri="{FF2B5EF4-FFF2-40B4-BE49-F238E27FC236}">
                <a16:creationId xmlns:a16="http://schemas.microsoft.com/office/drawing/2014/main" id="{0B695B6F-F005-427A-A57E-760BE190D354}"/>
              </a:ext>
            </a:extLst>
          </p:cNvPr>
          <p:cNvPicPr>
            <a:picLocks noChangeAspect="1"/>
          </p:cNvPicPr>
          <p:nvPr/>
        </p:nvPicPr>
        <p:blipFill>
          <a:blip r:embed="rId3"/>
          <a:stretch>
            <a:fillRect/>
          </a:stretch>
        </p:blipFill>
        <p:spPr>
          <a:xfrm>
            <a:off x="6065837" y="1654695"/>
            <a:ext cx="6119351" cy="3685134"/>
          </a:xfrm>
          <a:prstGeom prst="rect">
            <a:avLst/>
          </a:prstGeom>
        </p:spPr>
      </p:pic>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Connecting a Power BI Workspace - continued</a:t>
            </a:r>
            <a:endParaRPr spc="-41" dirty="0"/>
          </a:p>
        </p:txBody>
      </p:sp>
      <p:sp>
        <p:nvSpPr>
          <p:cNvPr id="5" name="Text Placeholder 4">
            <a:extLst>
              <a:ext uri="{FF2B5EF4-FFF2-40B4-BE49-F238E27FC236}">
                <a16:creationId xmlns:a16="http://schemas.microsoft.com/office/drawing/2014/main" id="{FEC8CDBB-FF05-4D8C-A653-4B63310CC990}"/>
              </a:ext>
            </a:extLst>
          </p:cNvPr>
          <p:cNvSpPr>
            <a:spLocks noGrp="1"/>
          </p:cNvSpPr>
          <p:nvPr>
            <p:ph type="body" sz="quarter" idx="10"/>
          </p:nvPr>
        </p:nvSpPr>
        <p:spPr>
          <a:xfrm>
            <a:off x="595915" y="1464074"/>
            <a:ext cx="4326922" cy="1292662"/>
          </a:xfrm>
        </p:spPr>
        <p:txBody>
          <a:bodyPr/>
          <a:lstStyle/>
          <a:p>
            <a:r>
              <a:rPr lang="en-US" dirty="0"/>
              <a:t>Check the Synapse workspace in Power BI under Workspaces</a:t>
            </a:r>
          </a:p>
        </p:txBody>
      </p:sp>
      <p:pic>
        <p:nvPicPr>
          <p:cNvPr id="3" name="Picture 2">
            <a:extLst>
              <a:ext uri="{FF2B5EF4-FFF2-40B4-BE49-F238E27FC236}">
                <a16:creationId xmlns:a16="http://schemas.microsoft.com/office/drawing/2014/main" id="{285BEBA0-3D87-42C1-99C8-DA24BB926C42}"/>
              </a:ext>
            </a:extLst>
          </p:cNvPr>
          <p:cNvPicPr>
            <a:picLocks noChangeAspect="1"/>
          </p:cNvPicPr>
          <p:nvPr/>
        </p:nvPicPr>
        <p:blipFill>
          <a:blip r:embed="rId3"/>
          <a:stretch>
            <a:fillRect/>
          </a:stretch>
        </p:blipFill>
        <p:spPr>
          <a:xfrm>
            <a:off x="5075237" y="1309794"/>
            <a:ext cx="7117697" cy="5151566"/>
          </a:xfrm>
          <a:prstGeom prst="rect">
            <a:avLst/>
          </a:prstGeom>
        </p:spPr>
      </p:pic>
    </p:spTree>
    <p:extLst>
      <p:ext uri="{BB962C8B-B14F-4D97-AF65-F5344CB8AC3E}">
        <p14:creationId xmlns:p14="http://schemas.microsoft.com/office/powerpoint/2010/main" val="3508985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Getting data from your Synapse workspace</a:t>
            </a:r>
          </a:p>
        </p:txBody>
      </p:sp>
      <p:sp>
        <p:nvSpPr>
          <p:cNvPr id="3" name="Text Placeholder 2">
            <a:extLst>
              <a:ext uri="{FF2B5EF4-FFF2-40B4-BE49-F238E27FC236}">
                <a16:creationId xmlns:a16="http://schemas.microsoft.com/office/drawing/2014/main" id="{E6EB5CDD-8071-4F23-B475-0B18DE209793}"/>
              </a:ext>
            </a:extLst>
          </p:cNvPr>
          <p:cNvSpPr>
            <a:spLocks noGrp="1"/>
          </p:cNvSpPr>
          <p:nvPr>
            <p:ph type="body" sz="quarter" idx="10"/>
          </p:nvPr>
        </p:nvSpPr>
        <p:spPr>
          <a:xfrm>
            <a:off x="595915" y="1464074"/>
            <a:ext cx="10270522" cy="4592026"/>
          </a:xfrm>
        </p:spPr>
        <p:txBody>
          <a:bodyPr/>
          <a:lstStyle/>
          <a:p>
            <a:pPr lvl="1"/>
            <a:r>
              <a:rPr lang="en-US" dirty="0"/>
              <a:t>Create a database (Databases are used only for viewing metadata, not for actual data.)</a:t>
            </a:r>
          </a:p>
          <a:p>
            <a:pPr lvl="1"/>
            <a:r>
              <a:rPr lang="en-US" dirty="0"/>
              <a:t>Configure credentials (You need to create credentials for storage account access)</a:t>
            </a:r>
          </a:p>
          <a:p>
            <a:pPr marL="233149" lvl="1" indent="0">
              <a:buNone/>
            </a:pPr>
            <a:endParaRPr lang="en-US" dirty="0"/>
          </a:p>
          <a:p>
            <a:r>
              <a:rPr lang="en-US" dirty="0"/>
              <a:t>Querying SQL on-demand</a:t>
            </a:r>
          </a:p>
          <a:p>
            <a:pPr lvl="1"/>
            <a:r>
              <a:rPr lang="en-US" dirty="0"/>
              <a:t>Select the </a:t>
            </a:r>
            <a:r>
              <a:rPr lang="en-US" b="1" dirty="0"/>
              <a:t>Azure SQL Database </a:t>
            </a:r>
            <a:r>
              <a:rPr lang="en-US" dirty="0"/>
              <a:t>as data source in the Power BI report</a:t>
            </a:r>
          </a:p>
          <a:p>
            <a:pPr lvl="1"/>
            <a:r>
              <a:rPr lang="en-US" dirty="0"/>
              <a:t>Enter the </a:t>
            </a:r>
            <a:r>
              <a:rPr lang="en-US" b="1" dirty="0"/>
              <a:t>SQL on-demand </a:t>
            </a:r>
            <a:r>
              <a:rPr lang="en-US" dirty="0"/>
              <a:t>endpoint of the Synapse workspace in the Server field</a:t>
            </a:r>
          </a:p>
          <a:p>
            <a:endParaRPr lang="en-US" dirty="0"/>
          </a:p>
          <a:p>
            <a:r>
              <a:rPr lang="en-US" dirty="0"/>
              <a:t>Querying SQL Pool</a:t>
            </a:r>
          </a:p>
          <a:p>
            <a:pPr lvl="1"/>
            <a:r>
              <a:rPr lang="en-US" dirty="0"/>
              <a:t>Select the </a:t>
            </a:r>
            <a:r>
              <a:rPr lang="en-US" b="1" dirty="0"/>
              <a:t>Azure SQL Data Warehouse </a:t>
            </a:r>
            <a:r>
              <a:rPr lang="en-US" dirty="0"/>
              <a:t>as data source in the Power BI report</a:t>
            </a:r>
          </a:p>
          <a:p>
            <a:pPr lvl="1"/>
            <a:r>
              <a:rPr lang="en-US" dirty="0"/>
              <a:t>Enter the </a:t>
            </a:r>
            <a:r>
              <a:rPr lang="en-US" b="1" dirty="0"/>
              <a:t>SQL endpoint </a:t>
            </a:r>
            <a:r>
              <a:rPr lang="en-US" dirty="0"/>
              <a:t>of the Synapse workspace in the Server field</a:t>
            </a:r>
          </a:p>
          <a:p>
            <a:endParaRPr lang="en-US" dirty="0"/>
          </a:p>
        </p:txBody>
      </p:sp>
    </p:spTree>
    <p:extLst>
      <p:ext uri="{BB962C8B-B14F-4D97-AF65-F5344CB8AC3E}">
        <p14:creationId xmlns:p14="http://schemas.microsoft.com/office/powerpoint/2010/main" val="12069481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11432</TotalTime>
  <Words>701</Words>
  <Application>Microsoft Office PowerPoint</Application>
  <PresentationFormat>Custom</PresentationFormat>
  <Paragraphs>132</Paragraphs>
  <Slides>21</Slides>
  <Notes>9</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Power BI in Azure Synapse</vt:lpstr>
      <vt:lpstr>Agenda</vt:lpstr>
      <vt:lpstr>Synapse and Power BI</vt:lpstr>
      <vt:lpstr>Connecting a Power BI Workspace in Synapse</vt:lpstr>
      <vt:lpstr>Connecting a Power BI Workspace - continued</vt:lpstr>
      <vt:lpstr>Getting data from your Synapse workspace</vt:lpstr>
      <vt:lpstr>Power BI in Synapse</vt:lpstr>
      <vt:lpstr>Work with Power BI in the Develop hub</vt:lpstr>
      <vt:lpstr>Create datasets with Power BI Desktop</vt:lpstr>
      <vt:lpstr>Create PowerBI reports in Synapse</vt:lpstr>
      <vt:lpstr>Performance Optimization</vt:lpstr>
      <vt:lpstr>Options to retrieve data in Power BI</vt:lpstr>
      <vt:lpstr>Result-set caching</vt:lpstr>
      <vt:lpstr>Materialized views</vt:lpstr>
      <vt:lpstr>Performance optimization end-to-end</vt:lpstr>
      <vt:lpstr>SQL Pool resource allocation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300</cp:revision>
  <dcterms:created xsi:type="dcterms:W3CDTF">2016-03-10T00:17:44Z</dcterms:created>
  <dcterms:modified xsi:type="dcterms:W3CDTF">2020-07-22T12:05:06Z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